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75" r:id="rId5"/>
    <p:sldId id="276" r:id="rId6"/>
    <p:sldId id="277" r:id="rId7"/>
    <p:sldId id="286" r:id="rId8"/>
    <p:sldId id="278" r:id="rId9"/>
    <p:sldId id="279" r:id="rId10"/>
    <p:sldId id="297" r:id="rId11"/>
    <p:sldId id="280" r:id="rId12"/>
    <p:sldId id="281" r:id="rId13"/>
    <p:sldId id="282" r:id="rId14"/>
    <p:sldId id="296" r:id="rId15"/>
    <p:sldId id="261" r:id="rId16"/>
    <p:sldId id="274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9665" y="1330325"/>
            <a:ext cx="9933305" cy="4504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I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Department of Avionics,</a:t>
            </a:r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x-none" altLang="en-I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Indian Institute of Space Science and Technology</a:t>
            </a:r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x-none" altLang="en-I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AV224 - Computer Organization &amp; Operating Systems</a:t>
            </a:r>
            <a:endParaRPr lang="x-none" altLang="en-I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x-none" altLang="en-I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x-none" altLang="en-I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x-none" altLang="en-I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Instructor: Vineeth B. S. (vineethbs@iist.ac.in)</a:t>
            </a:r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x-none" altLang="en-I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Lecture 12</a:t>
            </a:r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x-none" altLang="en-I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07/02/2017</a:t>
            </a:r>
            <a:endParaRPr lang="x-none" altLang="en-I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The accumulator for storing the sum</a:t>
            </a:r>
            <a:endParaRPr lang="x-none" alt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35" y="798195"/>
            <a:ext cx="908558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195" y="3182620"/>
            <a:ext cx="5765165" cy="175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IN"/>
              <a:t>4 bit register</a:t>
            </a:r>
            <a:endParaRPr lang="x-none" altLang="en-IN"/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The accumulator input can be of two types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Either zero (if we want to clear the accumulator)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The result of the sum of the accumulator contents and a two bit value</a:t>
            </a:r>
            <a:endParaRPr lang="x-none" alt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10" y="3136900"/>
            <a:ext cx="4665980" cy="3429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Temporary register &amp; adder for accumulation of the sum</a:t>
            </a:r>
            <a:endParaRPr lang="x-none" altLang="en-IN"/>
          </a:p>
        </p:txBody>
      </p:sp>
      <p:sp>
        <p:nvSpPr>
          <p:cNvPr id="8" name="TextBox 7"/>
          <p:cNvSpPr txBox="1"/>
          <p:nvPr/>
        </p:nvSpPr>
        <p:spPr>
          <a:xfrm>
            <a:off x="288290" y="3902710"/>
            <a:ext cx="5675630" cy="2029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charset="0"/>
              <a:buChar char="•"/>
            </a:pPr>
            <a:r>
              <a:rPr lang="x-none" altLang="en-IN"/>
              <a:t>The temporary register is used to make sure that there is no instability while feeding back the contents of the accumulator</a:t>
            </a:r>
            <a:endParaRPr lang="x-none" altLang="en-IN"/>
          </a:p>
          <a:p>
            <a:pPr marL="285750" indent="-285750" algn="just">
              <a:buFont typeface="Arial" charset="0"/>
              <a:buChar char="•"/>
            </a:pPr>
            <a:endParaRPr lang="x-none" altLang="en-IN"/>
          </a:p>
          <a:p>
            <a:pPr marL="285750" indent="-285750" algn="just">
              <a:buFont typeface="Arial" charset="0"/>
              <a:buChar char="•"/>
            </a:pPr>
            <a:r>
              <a:rPr lang="x-none" altLang="en-IN"/>
              <a:t>The adder adds together the contents of the temporary register and the inputs from the datalines d0 and d1</a:t>
            </a:r>
            <a:endParaRPr lang="x-none" alt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653415"/>
            <a:ext cx="8689340" cy="2796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05" y="4025265"/>
            <a:ext cx="5478145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An initial design for the accumulator with additional circuits for implementing clear and add</a:t>
            </a:r>
            <a:endParaRPr lang="x-none" alt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65" y="811530"/>
            <a:ext cx="747712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The steps taken by the processor (via a finite state machine model)</a:t>
            </a:r>
            <a:endParaRPr lang="x-none" altLang="en-IN"/>
          </a:p>
        </p:txBody>
      </p:sp>
      <p:sp>
        <p:nvSpPr>
          <p:cNvPr id="7" name="Oval 6"/>
          <p:cNvSpPr/>
          <p:nvPr/>
        </p:nvSpPr>
        <p:spPr>
          <a:xfrm>
            <a:off x="2344103" y="1432560"/>
            <a:ext cx="1132205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/>
              <a:t>Start</a:t>
            </a:r>
            <a:endParaRPr lang="x-none" altLang="en-IN"/>
          </a:p>
        </p:txBody>
      </p:sp>
      <p:sp>
        <p:nvSpPr>
          <p:cNvPr id="8" name="Oval 7"/>
          <p:cNvSpPr/>
          <p:nvPr/>
        </p:nvSpPr>
        <p:spPr>
          <a:xfrm>
            <a:off x="2318385" y="3232150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1st no</a:t>
            </a:r>
            <a:endParaRPr lang="x-none" altLang="en-IN" sz="1600"/>
          </a:p>
        </p:txBody>
      </p:sp>
      <p:sp>
        <p:nvSpPr>
          <p:cNvPr id="9" name="Oval 8"/>
          <p:cNvSpPr/>
          <p:nvPr/>
        </p:nvSpPr>
        <p:spPr>
          <a:xfrm>
            <a:off x="2318385" y="496760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2nd no</a:t>
            </a:r>
            <a:endParaRPr lang="x-none" altLang="en-IN" sz="1600"/>
          </a:p>
        </p:txBody>
      </p:sp>
      <p:sp>
        <p:nvSpPr>
          <p:cNvPr id="10" name="Oval 9"/>
          <p:cNvSpPr/>
          <p:nvPr/>
        </p:nvSpPr>
        <p:spPr>
          <a:xfrm>
            <a:off x="4478655" y="313880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4th no</a:t>
            </a:r>
            <a:endParaRPr lang="x-none" altLang="en-IN" sz="1600"/>
          </a:p>
        </p:txBody>
      </p:sp>
      <p:sp>
        <p:nvSpPr>
          <p:cNvPr id="11" name="Oval 10"/>
          <p:cNvSpPr/>
          <p:nvPr/>
        </p:nvSpPr>
        <p:spPr>
          <a:xfrm>
            <a:off x="4478655" y="138747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3rd no</a:t>
            </a:r>
            <a:endParaRPr lang="x-none" altLang="en-IN" sz="1600"/>
          </a:p>
        </p:txBody>
      </p:sp>
      <p:sp>
        <p:nvSpPr>
          <p:cNvPr id="12" name="Oval 11"/>
          <p:cNvSpPr/>
          <p:nvPr/>
        </p:nvSpPr>
        <p:spPr>
          <a:xfrm>
            <a:off x="4490085" y="4977130"/>
            <a:ext cx="1183640" cy="913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Clear</a:t>
            </a:r>
            <a:endParaRPr lang="x-none" altLang="en-IN" sz="1600"/>
          </a:p>
          <a:p>
            <a:pPr algn="ctr"/>
            <a:r>
              <a:rPr lang="x-none" altLang="en-IN" sz="1600"/>
              <a:t>accu.</a:t>
            </a:r>
            <a:endParaRPr lang="x-none" altLang="en-IN" sz="1600"/>
          </a:p>
        </p:txBody>
      </p:sp>
      <p:sp>
        <p:nvSpPr>
          <p:cNvPr id="13" name="Oval 12"/>
          <p:cNvSpPr/>
          <p:nvPr/>
        </p:nvSpPr>
        <p:spPr>
          <a:xfrm>
            <a:off x="6621145" y="139763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1st no</a:t>
            </a:r>
            <a:endParaRPr lang="x-none" altLang="en-IN" sz="1600"/>
          </a:p>
        </p:txBody>
      </p:sp>
      <p:sp>
        <p:nvSpPr>
          <p:cNvPr id="14" name="Oval 13"/>
          <p:cNvSpPr/>
          <p:nvPr/>
        </p:nvSpPr>
        <p:spPr>
          <a:xfrm>
            <a:off x="6621145" y="3133090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2nd no</a:t>
            </a:r>
            <a:endParaRPr lang="x-none" altLang="en-IN" sz="1600"/>
          </a:p>
        </p:txBody>
      </p:sp>
      <p:sp>
        <p:nvSpPr>
          <p:cNvPr id="15" name="Oval 14"/>
          <p:cNvSpPr/>
          <p:nvPr/>
        </p:nvSpPr>
        <p:spPr>
          <a:xfrm>
            <a:off x="6621145" y="494601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3rd no</a:t>
            </a:r>
            <a:endParaRPr lang="x-none" altLang="en-IN" sz="1600"/>
          </a:p>
        </p:txBody>
      </p:sp>
      <p:sp>
        <p:nvSpPr>
          <p:cNvPr id="16" name="Oval 15"/>
          <p:cNvSpPr/>
          <p:nvPr/>
        </p:nvSpPr>
        <p:spPr>
          <a:xfrm>
            <a:off x="9025255" y="311721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4th no</a:t>
            </a:r>
            <a:endParaRPr lang="x-none" altLang="en-IN" sz="1600"/>
          </a:p>
        </p:txBody>
      </p:sp>
      <p:cxnSp>
        <p:nvCxnSpPr>
          <p:cNvPr id="17" name="Straight Arrow Connector 16"/>
          <p:cNvCxnSpPr>
            <a:stCxn id="7" idx="4"/>
            <a:endCxn id="8" idx="0"/>
          </p:cNvCxnSpPr>
          <p:nvPr/>
        </p:nvCxnSpPr>
        <p:spPr>
          <a:xfrm flipH="1">
            <a:off x="2910205" y="2346325"/>
            <a:ext cx="635" cy="8858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4"/>
            <a:endCxn id="9" idx="0"/>
          </p:cNvCxnSpPr>
          <p:nvPr/>
        </p:nvCxnSpPr>
        <p:spPr>
          <a:xfrm>
            <a:off x="2910205" y="4145915"/>
            <a:ext cx="0" cy="821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6"/>
            <a:endCxn id="11" idx="2"/>
          </p:cNvCxnSpPr>
          <p:nvPr/>
        </p:nvCxnSpPr>
        <p:spPr>
          <a:xfrm flipV="1">
            <a:off x="3502025" y="1844675"/>
            <a:ext cx="976630" cy="358013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10" idx="0"/>
          </p:cNvCxnSpPr>
          <p:nvPr/>
        </p:nvCxnSpPr>
        <p:spPr>
          <a:xfrm>
            <a:off x="5070475" y="2301240"/>
            <a:ext cx="0" cy="8375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4"/>
            <a:endCxn id="12" idx="0"/>
          </p:cNvCxnSpPr>
          <p:nvPr/>
        </p:nvCxnSpPr>
        <p:spPr>
          <a:xfrm>
            <a:off x="5070475" y="4052570"/>
            <a:ext cx="11430" cy="9245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6"/>
            <a:endCxn id="13" idx="2"/>
          </p:cNvCxnSpPr>
          <p:nvPr/>
        </p:nvCxnSpPr>
        <p:spPr>
          <a:xfrm flipV="1">
            <a:off x="5673725" y="1854835"/>
            <a:ext cx="947420" cy="357949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>
            <a:off x="7212965" y="2311400"/>
            <a:ext cx="0" cy="821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4"/>
            <a:endCxn id="15" idx="0"/>
          </p:cNvCxnSpPr>
          <p:nvPr/>
        </p:nvCxnSpPr>
        <p:spPr>
          <a:xfrm>
            <a:off x="7212965" y="4046855"/>
            <a:ext cx="0" cy="8991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5" idx="6"/>
            <a:endCxn id="16" idx="2"/>
          </p:cNvCxnSpPr>
          <p:nvPr/>
        </p:nvCxnSpPr>
        <p:spPr>
          <a:xfrm flipV="1">
            <a:off x="7804785" y="3574415"/>
            <a:ext cx="1220470" cy="182880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A simple processor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71475" y="802005"/>
            <a:ext cx="1146429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>
              <a:buFont typeface="Arial" charset="0"/>
              <a:buChar char="•"/>
            </a:pPr>
            <a:r>
              <a:rPr lang="x-none" altLang="en-IN"/>
              <a:t>A design</a:t>
            </a:r>
            <a:endParaRPr lang="x-none" alt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447675"/>
            <a:ext cx="6873875" cy="6148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Timing diagram</a:t>
            </a:r>
            <a:endParaRPr lang="x-none" alt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" y="671830"/>
            <a:ext cx="12000230" cy="5866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Summary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39090" y="828675"/>
            <a:ext cx="11503025" cy="3033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IN" sz="1600"/>
              <a:t>Reviewed some aspects of digital logic design which are useful in understanding processor design</a:t>
            </a:r>
            <a:endParaRPr lang="x-none" altLang="en-IN" sz="1600"/>
          </a:p>
          <a:p>
            <a:pPr marL="285750" indent="-285750">
              <a:buFont typeface="Arial" charset="0"/>
              <a:buChar char="•"/>
            </a:pPr>
            <a:r>
              <a:rPr lang="x-none" altLang="en-IN" sz="1600"/>
              <a:t>The major features of this example which needs to be remembered are</a:t>
            </a:r>
            <a:endParaRPr lang="x-none" altLang="en-IN" sz="1600"/>
          </a:p>
          <a:p>
            <a:pPr marL="800100" lvl="1" indent="-342900">
              <a:buFont typeface="Arial" charset="0"/>
              <a:buAutoNum type="arabicPeriod"/>
            </a:pPr>
            <a:r>
              <a:rPr lang="x-none" altLang="en-IN" sz="1600"/>
              <a:t>The finite state machine model used for describing the processor's working</a:t>
            </a:r>
            <a:endParaRPr lang="x-none" altLang="en-IN" sz="1600"/>
          </a:p>
          <a:p>
            <a:pPr marL="800100" lvl="1" indent="-342900">
              <a:buFont typeface="Arial" charset="0"/>
              <a:buAutoNum type="arabicPeriod"/>
            </a:pPr>
            <a:r>
              <a:rPr lang="x-none" altLang="en-IN" sz="1600"/>
              <a:t>The instruction ROM and the feature that control signals can be hardcoded into the memory within the ROM</a:t>
            </a:r>
            <a:endParaRPr lang="x-none" altLang="en-IN" sz="1600"/>
          </a:p>
          <a:p>
            <a:pPr marL="800100" lvl="1" indent="-342900">
              <a:buFont typeface="Arial" charset="0"/>
              <a:buAutoNum type="arabicPeriod"/>
            </a:pPr>
            <a:r>
              <a:rPr lang="x-none" altLang="en-IN" sz="1600"/>
              <a:t>Registers</a:t>
            </a:r>
            <a:endParaRPr lang="x-none" altLang="en-IN" sz="1600"/>
          </a:p>
          <a:p>
            <a:pPr marL="800100" lvl="1" indent="-342900">
              <a:buFont typeface="Arial" charset="0"/>
              <a:buAutoNum type="arabicPeriod"/>
            </a:pPr>
            <a:r>
              <a:rPr lang="x-none" altLang="en-IN" sz="1600"/>
              <a:t>The use of multiplexers in the processor to handle different kinds of data (different addressing modes)</a:t>
            </a:r>
            <a:endParaRPr lang="x-none" altLang="en-IN" sz="1600"/>
          </a:p>
          <a:p>
            <a:pPr marL="800100" lvl="1" indent="-342900">
              <a:buFont typeface="Arial" charset="0"/>
              <a:buAutoNum type="arabicPeriod"/>
            </a:pPr>
            <a:r>
              <a:rPr lang="x-none" altLang="en-IN" sz="1600"/>
              <a:t>Isolation using tristate logic devices</a:t>
            </a:r>
            <a:endParaRPr lang="x-none" altLang="en-IN" sz="1600"/>
          </a:p>
          <a:p>
            <a:pPr marL="800100" lvl="1" indent="-342900">
              <a:buFont typeface="Arial" charset="0"/>
              <a:buAutoNum type="arabicPeriod"/>
            </a:pPr>
            <a:r>
              <a:rPr lang="x-none" altLang="en-IN" sz="1600"/>
              <a:t>Complex instructions (such as add 4 numbers) might take multiple clock cycles.</a:t>
            </a:r>
            <a:endParaRPr lang="x-none" altLang="en-IN" sz="1600"/>
          </a:p>
          <a:p>
            <a:pPr marL="1257300" lvl="2" indent="-342900">
              <a:buFont typeface="Arial" charset="0"/>
              <a:buChar char="•"/>
            </a:pPr>
            <a:r>
              <a:rPr lang="x-none" altLang="en-IN" sz="1600"/>
              <a:t>Simple instructions take one clock cycle</a:t>
            </a:r>
            <a:endParaRPr lang="x-none" altLang="en-IN" sz="1600"/>
          </a:p>
          <a:p>
            <a:pPr marL="1257300" lvl="2" indent="-342900">
              <a:buFont typeface="Arial" charset="0"/>
              <a:buChar char="•"/>
            </a:pPr>
            <a:r>
              <a:rPr lang="x-none" altLang="en-IN" sz="1600"/>
              <a:t>Difference between CISC and RISC</a:t>
            </a:r>
            <a:endParaRPr lang="x-none" altLang="en-IN" sz="1600"/>
          </a:p>
          <a:p>
            <a:pPr lvl="1" indent="0">
              <a:buFont typeface="Arial" charset="0"/>
              <a:buNone/>
            </a:pPr>
            <a:r>
              <a:rPr lang="x-none" altLang="en-IN" sz="1600"/>
              <a:t>7.   Executing two disjoint instructions in parallel</a:t>
            </a:r>
            <a:endParaRPr lang="x-none" altLang="en-IN" sz="1600"/>
          </a:p>
          <a:p>
            <a:pPr lvl="1" indent="0">
              <a:buFont typeface="Arial" charset="0"/>
              <a:buNone/>
            </a:pPr>
            <a:r>
              <a:rPr lang="x-none" altLang="en-IN" sz="1600"/>
              <a:t>8.   Iterative nature of design</a:t>
            </a:r>
            <a:endParaRPr lang="x-none" altLang="en-IN" sz="1600"/>
          </a:p>
        </p:txBody>
      </p:sp>
      <p:sp>
        <p:nvSpPr>
          <p:cNvPr id="8" name="TextBox 7"/>
          <p:cNvSpPr txBox="1"/>
          <p:nvPr/>
        </p:nvSpPr>
        <p:spPr>
          <a:xfrm>
            <a:off x="427990" y="4313555"/>
            <a:ext cx="11503025" cy="2058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IN" sz="1600"/>
              <a:t>References</a:t>
            </a:r>
            <a:endParaRPr lang="x-none" altLang="en-IN" sz="1600"/>
          </a:p>
          <a:p>
            <a:pPr marL="742950" lvl="1" indent="-285750">
              <a:buFont typeface="Arial" charset="0"/>
              <a:buChar char="•"/>
            </a:pPr>
            <a:r>
              <a:rPr lang="x-none" altLang="en-IN" sz="1600"/>
              <a:t>Any good textbook on digital logic</a:t>
            </a:r>
            <a:endParaRPr lang="x-none" altLang="en-IN" sz="1600"/>
          </a:p>
          <a:p>
            <a:pPr marL="742950" lvl="1" indent="-285750">
              <a:buFont typeface="Arial" charset="0"/>
              <a:buChar char="•"/>
            </a:pPr>
            <a:r>
              <a:rPr lang="x-none" altLang="en-IN" sz="1600"/>
              <a:t>Appendix (online) of Hennessy and Patterson (http://www.cs.tufts.edu/comp/140/)</a:t>
            </a:r>
            <a:endParaRPr lang="x-none" altLang="en-IN" sz="1600"/>
          </a:p>
          <a:p>
            <a:pPr marL="742950" lvl="1" indent="-285750">
              <a:buFont typeface="Arial" charset="0"/>
              <a:buChar char="•"/>
            </a:pPr>
            <a:endParaRPr lang="x-none" altLang="en-IN" sz="1600"/>
          </a:p>
          <a:p>
            <a:pPr marL="285750" lvl="0" indent="-285750">
              <a:buFont typeface="Arial" charset="0"/>
              <a:buChar char="•"/>
            </a:pPr>
            <a:r>
              <a:rPr lang="x-none" altLang="en-IN" sz="1600"/>
              <a:t>Exercises</a:t>
            </a:r>
            <a:endParaRPr lang="x-none" altLang="en-IN" sz="1600"/>
          </a:p>
          <a:p>
            <a:pPr marL="742950" lvl="1" indent="-285750">
              <a:buFont typeface="Arial" charset="0"/>
              <a:buChar char="•"/>
            </a:pPr>
            <a:r>
              <a:rPr lang="x-none" altLang="en-IN" sz="1600"/>
              <a:t>Implement logic for enabling and disabling the processor - draw the new arch. and timing diagram</a:t>
            </a:r>
            <a:endParaRPr lang="x-none" altLang="en-IN" sz="1600"/>
          </a:p>
          <a:p>
            <a:pPr marL="742950" lvl="1" indent="-285750">
              <a:buFont typeface="Arial" charset="0"/>
              <a:buChar char="•"/>
            </a:pPr>
            <a:r>
              <a:rPr lang="x-none" altLang="en-IN" sz="1600"/>
              <a:t>Implement logic for enabling and disabling the memory device - draw the new arch. and timing diagram</a:t>
            </a:r>
            <a:endParaRPr lang="x-none" altLang="en-IN" sz="1600"/>
          </a:p>
          <a:p>
            <a:pPr marL="742950" lvl="1" indent="-285750">
              <a:buFont typeface="Arial" charset="0"/>
              <a:buChar char="•"/>
            </a:pPr>
            <a:r>
              <a:rPr lang="x-none" altLang="en-IN" sz="1600"/>
              <a:t>Implement a 4 bit upcounter using flip flops</a:t>
            </a:r>
            <a:endParaRPr lang="x-none" altLang="en-IN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Review ...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84175" y="699135"/>
            <a:ext cx="11605895" cy="3949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Design of a simple processor (which executes a single instruction)</a:t>
            </a:r>
            <a:endParaRPr lang="x-none" altLang="en-IN">
              <a:sym typeface="+mn-ea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To add together four two bit numbers sequentially</a:t>
            </a:r>
            <a:endParaRPr lang="x-none" altLang="en-IN">
              <a:sym typeface="+mn-ea"/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en-IN">
              <a:sym typeface="+mn-ea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Review of digital circuits</a:t>
            </a:r>
            <a:endParaRPr lang="x-none" altLang="en-IN">
              <a:sym typeface="+mn-ea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Half and full adders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Decoders and Encoders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Muxes and Demuxes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>
                <a:sym typeface="+mn-ea"/>
              </a:rPr>
              <a:t>Read only memory (ROM)</a:t>
            </a:r>
            <a:endParaRPr lang="x-none" altLang="en-IN">
              <a:sym typeface="+mn-ea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SR latch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Transparent D latch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Edge triggered D flip flop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Tristate buffer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A memory cell</a:t>
            </a: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r>
              <a:rPr lang="x-none" altLang="en-IN"/>
              <a:t>Memory device for storing four 2 bit numbers</a:t>
            </a:r>
            <a:endParaRPr lang="x-none" altLang="en-IN"/>
          </a:p>
        </p:txBody>
      </p:sp>
      <p:grpSp>
        <p:nvGrpSpPr>
          <p:cNvPr id="8" name="Group 7"/>
          <p:cNvGrpSpPr/>
          <p:nvPr/>
        </p:nvGrpSpPr>
        <p:grpSpPr>
          <a:xfrm>
            <a:off x="7512685" y="1537335"/>
            <a:ext cx="3782060" cy="2867660"/>
            <a:chOff x="11831" y="2421"/>
            <a:chExt cx="5956" cy="4516"/>
          </a:xfrm>
        </p:grpSpPr>
        <p:sp>
          <p:nvSpPr>
            <p:cNvPr id="7" name="Line Callout 1 6"/>
            <p:cNvSpPr/>
            <p:nvPr/>
          </p:nvSpPr>
          <p:spPr>
            <a:xfrm>
              <a:off x="11831" y="2421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16891"/>
                <a:gd name="adj4" fmla="val -11014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21" y="3097"/>
              <a:ext cx="5637" cy="328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7727950" y="1702435"/>
            <a:ext cx="3782060" cy="2868295"/>
            <a:chOff x="12367" y="3666"/>
            <a:chExt cx="5956" cy="4517"/>
          </a:xfrm>
        </p:grpSpPr>
        <p:sp>
          <p:nvSpPr>
            <p:cNvPr id="11" name="Line Callout 1 10"/>
            <p:cNvSpPr/>
            <p:nvPr/>
          </p:nvSpPr>
          <p:spPr>
            <a:xfrm>
              <a:off x="12367" y="3666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18507"/>
                <a:gd name="adj4" fmla="val -10725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9" y="3812"/>
              <a:ext cx="5443" cy="387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651115" y="2049780"/>
            <a:ext cx="3782060" cy="2867660"/>
            <a:chOff x="12049" y="3228"/>
            <a:chExt cx="5956" cy="4516"/>
          </a:xfrm>
        </p:grpSpPr>
        <p:sp>
          <p:nvSpPr>
            <p:cNvPr id="17" name="Line Callout 1 16"/>
            <p:cNvSpPr/>
            <p:nvPr/>
          </p:nvSpPr>
          <p:spPr>
            <a:xfrm>
              <a:off x="12049" y="3228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16891"/>
                <a:gd name="adj4" fmla="val -11014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40" y="3371"/>
              <a:ext cx="4145" cy="423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880985" y="2216150"/>
            <a:ext cx="3782060" cy="2867660"/>
            <a:chOff x="12776" y="3773"/>
            <a:chExt cx="5956" cy="4516"/>
          </a:xfrm>
        </p:grpSpPr>
        <p:sp>
          <p:nvSpPr>
            <p:cNvPr id="22" name="Line Callout 1 21"/>
            <p:cNvSpPr/>
            <p:nvPr/>
          </p:nvSpPr>
          <p:spPr>
            <a:xfrm>
              <a:off x="12776" y="3773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20943"/>
                <a:gd name="adj4" fmla="val -10436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86" y="3959"/>
              <a:ext cx="5800" cy="4121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648575" y="2600325"/>
            <a:ext cx="3782060" cy="2867660"/>
            <a:chOff x="11072" y="5614"/>
            <a:chExt cx="5956" cy="4516"/>
          </a:xfrm>
        </p:grpSpPr>
        <p:sp>
          <p:nvSpPr>
            <p:cNvPr id="27" name="Line Callout 1 26"/>
            <p:cNvSpPr/>
            <p:nvPr/>
          </p:nvSpPr>
          <p:spPr>
            <a:xfrm>
              <a:off x="11072" y="5614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18242"/>
                <a:gd name="adj4" fmla="val -14722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1" y="6395"/>
              <a:ext cx="4468" cy="279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826375" y="3035935"/>
            <a:ext cx="3782060" cy="2867660"/>
            <a:chOff x="11272" y="5814"/>
            <a:chExt cx="5956" cy="4516"/>
          </a:xfrm>
        </p:grpSpPr>
        <p:sp>
          <p:nvSpPr>
            <p:cNvPr id="32" name="Line Callout 1 31"/>
            <p:cNvSpPr/>
            <p:nvPr/>
          </p:nvSpPr>
          <p:spPr>
            <a:xfrm>
              <a:off x="11272" y="5814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11069"/>
                <a:gd name="adj4" fmla="val -11798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9" y="6589"/>
              <a:ext cx="5581" cy="2871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8004810" y="3575050"/>
            <a:ext cx="3782060" cy="2867660"/>
            <a:chOff x="12606" y="5630"/>
            <a:chExt cx="5956" cy="4516"/>
          </a:xfrm>
        </p:grpSpPr>
        <p:sp>
          <p:nvSpPr>
            <p:cNvPr id="38" name="Line Callout 1 37"/>
            <p:cNvSpPr/>
            <p:nvPr/>
          </p:nvSpPr>
          <p:spPr>
            <a:xfrm>
              <a:off x="12606" y="5630"/>
              <a:ext cx="5956" cy="4517"/>
            </a:xfrm>
            <a:prstGeom prst="borderCallout1">
              <a:avLst>
                <a:gd name="adj1" fmla="val 18750"/>
                <a:gd name="adj2" fmla="val -8333"/>
                <a:gd name="adj3" fmla="val 2988"/>
                <a:gd name="adj4" fmla="val -10948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IN" alt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59" y="6864"/>
              <a:ext cx="5600" cy="20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A basic memory cell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71475" y="802005"/>
            <a:ext cx="1146429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endParaRPr lang="x-none" altLang="en-IN"/>
          </a:p>
        </p:txBody>
      </p:sp>
      <p:sp>
        <p:nvSpPr>
          <p:cNvPr id="7" name="TextBox 6"/>
          <p:cNvSpPr txBox="1"/>
          <p:nvPr/>
        </p:nvSpPr>
        <p:spPr>
          <a:xfrm>
            <a:off x="153035" y="3665855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A two bit memory device</a:t>
            </a:r>
            <a:endParaRPr lang="x-none" alt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443865"/>
            <a:ext cx="7369175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3668395"/>
            <a:ext cx="6280150" cy="3027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Memory device for storing four two bit numbers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71475" y="802005"/>
            <a:ext cx="1146429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endParaRPr lang="x-none" alt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0" y="706120"/>
            <a:ext cx="6550025" cy="58680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The clock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71475" y="802005"/>
            <a:ext cx="1146429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endParaRPr lang="x-none" alt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25" y="884555"/>
            <a:ext cx="7768590" cy="4832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650" y="979805"/>
            <a:ext cx="3428365" cy="175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IN"/>
              <a:t>Periodic signal</a:t>
            </a:r>
            <a:endParaRPr lang="x-none" altLang="en-IN"/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Period is T</a:t>
            </a:r>
            <a:r>
              <a:rPr lang="x-none" altLang="en-IN" baseline="-25000"/>
              <a:t>c</a:t>
            </a:r>
            <a:endParaRPr lang="x-none" altLang="en-IN" baseline="-25000"/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Clock frequency is 1/</a:t>
            </a:r>
            <a:r>
              <a:rPr lang="x-none" altLang="en-IN">
                <a:sym typeface="+mn-ea"/>
              </a:rPr>
              <a:t>T</a:t>
            </a:r>
            <a:r>
              <a:rPr lang="x-none" altLang="en-IN" baseline="-25000">
                <a:sym typeface="+mn-ea"/>
              </a:rPr>
              <a:t>c</a:t>
            </a:r>
            <a:endParaRPr lang="x-none" altLang="en-IN" baseline="-25000"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The state of our processor changes at the clock edges</a:t>
            </a:r>
            <a:endParaRPr lang="x-none" altLang="en-IN"/>
          </a:p>
          <a:p>
            <a:pPr marL="285750" indent="-285750">
              <a:buFont typeface="Arial" charset="0"/>
              <a:buChar char="•"/>
            </a:pPr>
            <a:endParaRPr lang="x-none" alt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The steps taken by the processor (via a finite state machine model)</a:t>
            </a:r>
            <a:endParaRPr lang="x-none" altLang="en-IN"/>
          </a:p>
        </p:txBody>
      </p:sp>
      <p:sp>
        <p:nvSpPr>
          <p:cNvPr id="7" name="Oval 6"/>
          <p:cNvSpPr/>
          <p:nvPr/>
        </p:nvSpPr>
        <p:spPr>
          <a:xfrm>
            <a:off x="2344103" y="1432560"/>
            <a:ext cx="1132205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/>
              <a:t>Start</a:t>
            </a:r>
            <a:endParaRPr lang="x-none" altLang="en-IN"/>
          </a:p>
        </p:txBody>
      </p:sp>
      <p:sp>
        <p:nvSpPr>
          <p:cNvPr id="8" name="Oval 7"/>
          <p:cNvSpPr/>
          <p:nvPr/>
        </p:nvSpPr>
        <p:spPr>
          <a:xfrm>
            <a:off x="2318385" y="3232150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1st no</a:t>
            </a:r>
            <a:endParaRPr lang="x-none" altLang="en-IN" sz="1600"/>
          </a:p>
        </p:txBody>
      </p:sp>
      <p:sp>
        <p:nvSpPr>
          <p:cNvPr id="9" name="Oval 8"/>
          <p:cNvSpPr/>
          <p:nvPr/>
        </p:nvSpPr>
        <p:spPr>
          <a:xfrm>
            <a:off x="2318385" y="496760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2nd no</a:t>
            </a:r>
            <a:endParaRPr lang="x-none" altLang="en-IN" sz="1600"/>
          </a:p>
        </p:txBody>
      </p:sp>
      <p:sp>
        <p:nvSpPr>
          <p:cNvPr id="10" name="Oval 9"/>
          <p:cNvSpPr/>
          <p:nvPr/>
        </p:nvSpPr>
        <p:spPr>
          <a:xfrm>
            <a:off x="4478655" y="313880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4th no</a:t>
            </a:r>
            <a:endParaRPr lang="x-none" altLang="en-IN" sz="1600"/>
          </a:p>
        </p:txBody>
      </p:sp>
      <p:sp>
        <p:nvSpPr>
          <p:cNvPr id="11" name="Oval 10"/>
          <p:cNvSpPr/>
          <p:nvPr/>
        </p:nvSpPr>
        <p:spPr>
          <a:xfrm>
            <a:off x="4478655" y="138747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3rd no</a:t>
            </a:r>
            <a:endParaRPr lang="x-none" altLang="en-IN" sz="1600"/>
          </a:p>
        </p:txBody>
      </p:sp>
      <p:sp>
        <p:nvSpPr>
          <p:cNvPr id="12" name="Oval 11"/>
          <p:cNvSpPr/>
          <p:nvPr/>
        </p:nvSpPr>
        <p:spPr>
          <a:xfrm>
            <a:off x="4490085" y="4977130"/>
            <a:ext cx="1183640" cy="913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Clear</a:t>
            </a:r>
            <a:endParaRPr lang="x-none" altLang="en-IN" sz="1600"/>
          </a:p>
          <a:p>
            <a:pPr algn="ctr"/>
            <a:r>
              <a:rPr lang="x-none" altLang="en-IN" sz="1600"/>
              <a:t>accu.</a:t>
            </a:r>
            <a:endParaRPr lang="x-none" altLang="en-IN" sz="1600"/>
          </a:p>
        </p:txBody>
      </p:sp>
      <p:sp>
        <p:nvSpPr>
          <p:cNvPr id="13" name="Oval 12"/>
          <p:cNvSpPr/>
          <p:nvPr/>
        </p:nvSpPr>
        <p:spPr>
          <a:xfrm>
            <a:off x="6621145" y="139763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1st no</a:t>
            </a:r>
            <a:endParaRPr lang="x-none" altLang="en-IN" sz="1600"/>
          </a:p>
        </p:txBody>
      </p:sp>
      <p:sp>
        <p:nvSpPr>
          <p:cNvPr id="14" name="Oval 13"/>
          <p:cNvSpPr/>
          <p:nvPr/>
        </p:nvSpPr>
        <p:spPr>
          <a:xfrm>
            <a:off x="6621145" y="3133090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2nd no</a:t>
            </a:r>
            <a:endParaRPr lang="x-none" altLang="en-IN" sz="1600"/>
          </a:p>
        </p:txBody>
      </p:sp>
      <p:sp>
        <p:nvSpPr>
          <p:cNvPr id="15" name="Oval 14"/>
          <p:cNvSpPr/>
          <p:nvPr/>
        </p:nvSpPr>
        <p:spPr>
          <a:xfrm>
            <a:off x="6621145" y="494601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3rd no</a:t>
            </a:r>
            <a:endParaRPr lang="x-none" altLang="en-IN" sz="1600"/>
          </a:p>
        </p:txBody>
      </p:sp>
      <p:sp>
        <p:nvSpPr>
          <p:cNvPr id="16" name="Oval 15"/>
          <p:cNvSpPr/>
          <p:nvPr/>
        </p:nvSpPr>
        <p:spPr>
          <a:xfrm>
            <a:off x="9025255" y="311721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4th no</a:t>
            </a:r>
            <a:endParaRPr lang="x-none" altLang="en-IN" sz="1600"/>
          </a:p>
        </p:txBody>
      </p:sp>
      <p:cxnSp>
        <p:nvCxnSpPr>
          <p:cNvPr id="17" name="Straight Arrow Connector 16"/>
          <p:cNvCxnSpPr>
            <a:stCxn id="7" idx="4"/>
            <a:endCxn id="8" idx="0"/>
          </p:cNvCxnSpPr>
          <p:nvPr/>
        </p:nvCxnSpPr>
        <p:spPr>
          <a:xfrm flipH="1">
            <a:off x="2910205" y="2346325"/>
            <a:ext cx="635" cy="8858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4"/>
            <a:endCxn id="9" idx="0"/>
          </p:cNvCxnSpPr>
          <p:nvPr/>
        </p:nvCxnSpPr>
        <p:spPr>
          <a:xfrm>
            <a:off x="2910205" y="4145915"/>
            <a:ext cx="0" cy="821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6"/>
            <a:endCxn id="11" idx="2"/>
          </p:cNvCxnSpPr>
          <p:nvPr/>
        </p:nvCxnSpPr>
        <p:spPr>
          <a:xfrm flipV="1">
            <a:off x="3502025" y="1844675"/>
            <a:ext cx="976630" cy="358013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10" idx="0"/>
          </p:cNvCxnSpPr>
          <p:nvPr/>
        </p:nvCxnSpPr>
        <p:spPr>
          <a:xfrm>
            <a:off x="5070475" y="2301240"/>
            <a:ext cx="0" cy="8375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4"/>
            <a:endCxn id="12" idx="0"/>
          </p:cNvCxnSpPr>
          <p:nvPr/>
        </p:nvCxnSpPr>
        <p:spPr>
          <a:xfrm>
            <a:off x="5070475" y="4052570"/>
            <a:ext cx="11430" cy="9245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6"/>
            <a:endCxn id="13" idx="2"/>
          </p:cNvCxnSpPr>
          <p:nvPr/>
        </p:nvCxnSpPr>
        <p:spPr>
          <a:xfrm flipV="1">
            <a:off x="5673725" y="1854835"/>
            <a:ext cx="947420" cy="357949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>
            <a:off x="7212965" y="2311400"/>
            <a:ext cx="0" cy="821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4"/>
            <a:endCxn id="15" idx="0"/>
          </p:cNvCxnSpPr>
          <p:nvPr/>
        </p:nvCxnSpPr>
        <p:spPr>
          <a:xfrm>
            <a:off x="7212965" y="4046855"/>
            <a:ext cx="0" cy="8991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5" idx="6"/>
            <a:endCxn id="16" idx="2"/>
          </p:cNvCxnSpPr>
          <p:nvPr/>
        </p:nvCxnSpPr>
        <p:spPr>
          <a:xfrm flipV="1">
            <a:off x="7804785" y="3574415"/>
            <a:ext cx="1220470" cy="182880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Operating the memory device for storing four two bit numbers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71475" y="802005"/>
            <a:ext cx="1146429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endParaRPr lang="x-none" alt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" y="680085"/>
            <a:ext cx="6550025" cy="5868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10" y="1157605"/>
            <a:ext cx="4673600" cy="2394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15" y="4107815"/>
            <a:ext cx="4702175" cy="24498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5825" y="699135"/>
            <a:ext cx="46577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Clock and Data inputs (d0 and d1)</a:t>
            </a:r>
            <a:endParaRPr lang="x-none" altLang="en-IN"/>
          </a:p>
        </p:txBody>
      </p:sp>
      <p:sp>
        <p:nvSpPr>
          <p:cNvPr id="11" name="TextBox 10"/>
          <p:cNvSpPr txBox="1"/>
          <p:nvPr/>
        </p:nvSpPr>
        <p:spPr>
          <a:xfrm>
            <a:off x="7246620" y="3656965"/>
            <a:ext cx="46577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Control inputs M0, M1, and ~R/W</a:t>
            </a:r>
            <a:endParaRPr lang="x-none" alt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How to generate the control signals?</a:t>
            </a:r>
            <a:endParaRPr lang="x-none" altLang="en-IN"/>
          </a:p>
        </p:txBody>
      </p:sp>
      <p:sp>
        <p:nvSpPr>
          <p:cNvPr id="2" name="TextBox 1"/>
          <p:cNvSpPr txBox="1"/>
          <p:nvPr/>
        </p:nvSpPr>
        <p:spPr>
          <a:xfrm>
            <a:off x="371475" y="802005"/>
            <a:ext cx="1146429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charset="0"/>
              <a:buNone/>
            </a:pPr>
            <a:endParaRPr lang="x-none" altLang="en-IN"/>
          </a:p>
          <a:p>
            <a:pPr marL="742950" lvl="1" indent="-285750">
              <a:buFont typeface="Arial" charset="0"/>
              <a:buChar char="•"/>
            </a:pPr>
            <a:endParaRPr lang="x-none" alt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1577975"/>
            <a:ext cx="4288155" cy="24142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460" y="737870"/>
            <a:ext cx="11117580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IN"/>
              <a:t>Use a counter (up-counter) as the memory address for a read only memory (ROM)</a:t>
            </a:r>
            <a:endParaRPr lang="x-none" altLang="en-IN"/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The ROM is hardcoded with the values of the control signals</a:t>
            </a:r>
            <a:endParaRPr lang="x-none" alt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80" y="4593590"/>
            <a:ext cx="6478905" cy="19970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9260" y="4417695"/>
            <a:ext cx="4207510" cy="1480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What is a counter?</a:t>
            </a:r>
            <a:endParaRPr lang="x-none" altLang="en-IN"/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Sequential circuits - counts clock transitions</a:t>
            </a:r>
            <a:endParaRPr lang="x-none" altLang="en-IN"/>
          </a:p>
          <a:p>
            <a:pPr marL="285750" indent="-285750">
              <a:buFont typeface="Arial" charset="0"/>
              <a:buChar char="•"/>
            </a:pPr>
            <a:r>
              <a:rPr lang="x-none" altLang="en-IN"/>
              <a:t>Exercise: Find out how a counter is implemented using flip flops.</a:t>
            </a:r>
            <a:endParaRPr lang="x-none" altLang="en-IN"/>
          </a:p>
        </p:txBody>
      </p:sp>
      <p:graphicFrame>
        <p:nvGraphicFramePr>
          <p:cNvPr id="7" name="Table 6"/>
          <p:cNvGraphicFramePr/>
          <p:nvPr/>
        </p:nvGraphicFramePr>
        <p:xfrm>
          <a:off x="6334760" y="1748155"/>
          <a:ext cx="4273550" cy="250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95"/>
                <a:gridCol w="684530"/>
                <a:gridCol w="683895"/>
                <a:gridCol w="683895"/>
                <a:gridCol w="684530"/>
                <a:gridCol w="852805"/>
              </a:tblGrid>
              <a:tr h="50165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C2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C1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C0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M0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M1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~R/W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101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165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101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0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101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x-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-3175" y="-1143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sp>
        <p:nvSpPr>
          <p:cNvPr id="5" name="Rectangle 4"/>
          <p:cNvSpPr/>
          <p:nvPr/>
        </p:nvSpPr>
        <p:spPr>
          <a:xfrm>
            <a:off x="-4445" y="6741160"/>
            <a:ext cx="12186920" cy="10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IN" altLang="en-US"/>
          </a:p>
        </p:txBody>
      </p:sp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0" y="106680"/>
            <a:ext cx="715645" cy="626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223520"/>
            <a:ext cx="1123251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IN"/>
              <a:t>The steps taken by the processor (via a finite state machine model)</a:t>
            </a:r>
            <a:endParaRPr lang="x-none" altLang="en-IN"/>
          </a:p>
        </p:txBody>
      </p:sp>
      <p:sp>
        <p:nvSpPr>
          <p:cNvPr id="7" name="Oval 6"/>
          <p:cNvSpPr/>
          <p:nvPr/>
        </p:nvSpPr>
        <p:spPr>
          <a:xfrm>
            <a:off x="2344103" y="1432560"/>
            <a:ext cx="1132205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/>
              <a:t>Start</a:t>
            </a:r>
            <a:endParaRPr lang="x-none" altLang="en-IN"/>
          </a:p>
        </p:txBody>
      </p:sp>
      <p:sp>
        <p:nvSpPr>
          <p:cNvPr id="8" name="Oval 7"/>
          <p:cNvSpPr/>
          <p:nvPr/>
        </p:nvSpPr>
        <p:spPr>
          <a:xfrm>
            <a:off x="2318385" y="3232150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1st no</a:t>
            </a:r>
            <a:endParaRPr lang="x-none" altLang="en-IN" sz="1600"/>
          </a:p>
        </p:txBody>
      </p:sp>
      <p:sp>
        <p:nvSpPr>
          <p:cNvPr id="9" name="Oval 8"/>
          <p:cNvSpPr/>
          <p:nvPr/>
        </p:nvSpPr>
        <p:spPr>
          <a:xfrm>
            <a:off x="2318385" y="496760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2nd no</a:t>
            </a:r>
            <a:endParaRPr lang="x-none" altLang="en-IN" sz="1600"/>
          </a:p>
        </p:txBody>
      </p:sp>
      <p:sp>
        <p:nvSpPr>
          <p:cNvPr id="10" name="Oval 9"/>
          <p:cNvSpPr/>
          <p:nvPr/>
        </p:nvSpPr>
        <p:spPr>
          <a:xfrm>
            <a:off x="4478655" y="313880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4th no</a:t>
            </a:r>
            <a:endParaRPr lang="x-none" altLang="en-IN" sz="1600"/>
          </a:p>
        </p:txBody>
      </p:sp>
      <p:sp>
        <p:nvSpPr>
          <p:cNvPr id="11" name="Oval 10"/>
          <p:cNvSpPr/>
          <p:nvPr/>
        </p:nvSpPr>
        <p:spPr>
          <a:xfrm>
            <a:off x="4478655" y="1387475"/>
            <a:ext cx="1183640" cy="913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Load</a:t>
            </a:r>
            <a:endParaRPr lang="x-none" altLang="en-IN" sz="1600"/>
          </a:p>
          <a:p>
            <a:pPr algn="ctr"/>
            <a:r>
              <a:rPr lang="x-none" altLang="en-IN" sz="1600"/>
              <a:t>3rd no</a:t>
            </a:r>
            <a:endParaRPr lang="x-none" altLang="en-IN" sz="1600"/>
          </a:p>
        </p:txBody>
      </p:sp>
      <p:sp>
        <p:nvSpPr>
          <p:cNvPr id="12" name="Oval 11"/>
          <p:cNvSpPr/>
          <p:nvPr/>
        </p:nvSpPr>
        <p:spPr>
          <a:xfrm>
            <a:off x="4490085" y="4977130"/>
            <a:ext cx="1183640" cy="913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Clear</a:t>
            </a:r>
            <a:endParaRPr lang="x-none" altLang="en-IN" sz="1600"/>
          </a:p>
          <a:p>
            <a:pPr algn="ctr"/>
            <a:r>
              <a:rPr lang="x-none" altLang="en-IN" sz="1600"/>
              <a:t>accu.</a:t>
            </a:r>
            <a:endParaRPr lang="x-none" altLang="en-IN" sz="1600"/>
          </a:p>
        </p:txBody>
      </p:sp>
      <p:sp>
        <p:nvSpPr>
          <p:cNvPr id="13" name="Oval 12"/>
          <p:cNvSpPr/>
          <p:nvPr/>
        </p:nvSpPr>
        <p:spPr>
          <a:xfrm>
            <a:off x="6621145" y="139763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1st no</a:t>
            </a:r>
            <a:endParaRPr lang="x-none" altLang="en-IN" sz="1600"/>
          </a:p>
        </p:txBody>
      </p:sp>
      <p:sp>
        <p:nvSpPr>
          <p:cNvPr id="14" name="Oval 13"/>
          <p:cNvSpPr/>
          <p:nvPr/>
        </p:nvSpPr>
        <p:spPr>
          <a:xfrm>
            <a:off x="6621145" y="3133090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2nd no</a:t>
            </a:r>
            <a:endParaRPr lang="x-none" altLang="en-IN" sz="1600"/>
          </a:p>
        </p:txBody>
      </p:sp>
      <p:sp>
        <p:nvSpPr>
          <p:cNvPr id="15" name="Oval 14"/>
          <p:cNvSpPr/>
          <p:nvPr/>
        </p:nvSpPr>
        <p:spPr>
          <a:xfrm>
            <a:off x="6621145" y="494601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3rd no</a:t>
            </a:r>
            <a:endParaRPr lang="x-none" altLang="en-IN" sz="1600"/>
          </a:p>
        </p:txBody>
      </p:sp>
      <p:sp>
        <p:nvSpPr>
          <p:cNvPr id="16" name="Oval 15"/>
          <p:cNvSpPr/>
          <p:nvPr/>
        </p:nvSpPr>
        <p:spPr>
          <a:xfrm>
            <a:off x="9025255" y="3117215"/>
            <a:ext cx="1183640" cy="9137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IN" sz="1600"/>
              <a:t>Add</a:t>
            </a:r>
            <a:endParaRPr lang="x-none" altLang="en-IN" sz="1600"/>
          </a:p>
          <a:p>
            <a:pPr algn="ctr"/>
            <a:r>
              <a:rPr lang="x-none" altLang="en-IN" sz="1600"/>
              <a:t>4th no</a:t>
            </a:r>
            <a:endParaRPr lang="x-none" altLang="en-IN" sz="1600"/>
          </a:p>
        </p:txBody>
      </p:sp>
      <p:cxnSp>
        <p:nvCxnSpPr>
          <p:cNvPr id="17" name="Straight Arrow Connector 16"/>
          <p:cNvCxnSpPr>
            <a:stCxn id="7" idx="4"/>
            <a:endCxn id="8" idx="0"/>
          </p:cNvCxnSpPr>
          <p:nvPr/>
        </p:nvCxnSpPr>
        <p:spPr>
          <a:xfrm flipH="1">
            <a:off x="2910205" y="2346325"/>
            <a:ext cx="635" cy="8858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4"/>
            <a:endCxn id="9" idx="0"/>
          </p:cNvCxnSpPr>
          <p:nvPr/>
        </p:nvCxnSpPr>
        <p:spPr>
          <a:xfrm>
            <a:off x="2910205" y="4145915"/>
            <a:ext cx="0" cy="821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6"/>
            <a:endCxn id="11" idx="2"/>
          </p:cNvCxnSpPr>
          <p:nvPr/>
        </p:nvCxnSpPr>
        <p:spPr>
          <a:xfrm flipV="1">
            <a:off x="3502025" y="1844675"/>
            <a:ext cx="976630" cy="358013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10" idx="0"/>
          </p:cNvCxnSpPr>
          <p:nvPr/>
        </p:nvCxnSpPr>
        <p:spPr>
          <a:xfrm>
            <a:off x="5070475" y="2301240"/>
            <a:ext cx="0" cy="8375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4"/>
            <a:endCxn id="12" idx="0"/>
          </p:cNvCxnSpPr>
          <p:nvPr/>
        </p:nvCxnSpPr>
        <p:spPr>
          <a:xfrm>
            <a:off x="5070475" y="4052570"/>
            <a:ext cx="11430" cy="9245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6"/>
            <a:endCxn id="13" idx="2"/>
          </p:cNvCxnSpPr>
          <p:nvPr/>
        </p:nvCxnSpPr>
        <p:spPr>
          <a:xfrm flipV="1">
            <a:off x="5673725" y="1854835"/>
            <a:ext cx="947420" cy="357949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4" idx="0"/>
          </p:cNvCxnSpPr>
          <p:nvPr/>
        </p:nvCxnSpPr>
        <p:spPr>
          <a:xfrm>
            <a:off x="7212965" y="2311400"/>
            <a:ext cx="0" cy="821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4"/>
            <a:endCxn id="15" idx="0"/>
          </p:cNvCxnSpPr>
          <p:nvPr/>
        </p:nvCxnSpPr>
        <p:spPr>
          <a:xfrm>
            <a:off x="7212965" y="4046855"/>
            <a:ext cx="0" cy="8991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5" idx="6"/>
            <a:endCxn id="16" idx="2"/>
          </p:cNvCxnSpPr>
          <p:nvPr/>
        </p:nvCxnSpPr>
        <p:spPr>
          <a:xfrm flipV="1">
            <a:off x="7804785" y="3574415"/>
            <a:ext cx="1220470" cy="182880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3425</Words>
  <Application>Kingsoft Office WPP</Application>
  <PresentationFormat>Widescreen</PresentationFormat>
  <Paragraphs>266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vineeth</dc:creator>
  <cp:lastModifiedBy>vineeth</cp:lastModifiedBy>
  <cp:revision>144</cp:revision>
  <dcterms:created xsi:type="dcterms:W3CDTF">2017-02-07T04:29:39Z</dcterms:created>
  <dcterms:modified xsi:type="dcterms:W3CDTF">2017-02-07T04:29:39Z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16393ଖ-10.1.0.5672</vt:lpwstr>
  </property>
</Properties>
</file>